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15"/>
  </p:notesMasterIdLst>
  <p:sldIdLst>
    <p:sldId id="259" r:id="rId6"/>
    <p:sldId id="2147481470" r:id="rId7"/>
    <p:sldId id="257" r:id="rId8"/>
    <p:sldId id="2147481463" r:id="rId9"/>
    <p:sldId id="2147481464" r:id="rId10"/>
    <p:sldId id="2147481465" r:id="rId11"/>
    <p:sldId id="2147481466" r:id="rId12"/>
    <p:sldId id="2147481467" r:id="rId13"/>
    <p:sldId id="214747747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ego" initials="D" lastIdx="1" clrIdx="0">
    <p:extLst>
      <p:ext uri="{19B8F6BF-5375-455C-9EA6-DF929625EA0E}">
        <p15:presenceInfo xmlns:p15="http://schemas.microsoft.com/office/powerpoint/2012/main" userId="Die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201" autoAdjust="0"/>
  </p:normalViewPr>
  <p:slideViewPr>
    <p:cSldViewPr snapToGrid="0">
      <p:cViewPr varScale="1">
        <p:scale>
          <a:sx n="75" d="100"/>
          <a:sy n="75" d="100"/>
        </p:scale>
        <p:origin x="195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A351F-EBA1-4CDC-94A1-86836E368DC4}" type="datetimeFigureOut">
              <a:rPr lang="en-AU" smtClean="0"/>
              <a:t>28/07/2025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07E33-6FA9-4499-9FBA-6AE7C25DCF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2749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580C-3F24-20C1-DE5C-AEFF62836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20AF1-32BB-7BFD-8887-980A1CAC6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44E63A-A4AF-011B-D6A4-912C345D0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7A3AB-0BBA-6025-544F-AD6C2B0B8F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6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8B5AE-6CB5-5D42-BE18-F191B6E0A6EE}" type="slidenum"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6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858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4250" indent="0">
              <a:buFontTx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07E33-6FA9-4499-9FBA-6AE7C25DCFE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7781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D698E-D6CA-6C80-FAF4-2A0552790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763386-950C-AB61-BB58-6CA7D90EE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F58DB-A40D-58BF-6F30-5B4AAAB68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80F8E-6C62-23BE-B8AB-BA8C42126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107E33-6FA9-4499-9FBA-6AE7C25DCFEE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337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3B1B1-9C4B-4776-BE8B-1078F16F4BC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8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7D378-8C72-2D2D-2284-1F6E2F99E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037861-52D1-01C3-DAAE-03E35C7D5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6F8B10-5342-AF47-E596-672B21AD5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09C2DC-2A16-9811-79A3-49D0301F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1CAFF0-E274-E2CE-4188-37B73B9D3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53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42478-EF0A-238E-31C6-54E5AE833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087838-4F8E-BF57-BEFE-1FEDEA50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E581E4-6B03-E45C-4086-801FA427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B5E220-059D-6987-B786-0D43A5C76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A56E56-868A-4ADA-B83D-15C49FF15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1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5ECAE-9FBE-CD7A-FEB2-5CB5595D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33555C-75BA-B740-B375-616EC1039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3BE81E-832C-8D20-B710-CA1B44885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3E91F0-FD79-8337-8545-6693CFAF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405F46-4618-AEDC-4250-D4B99F96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41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542C4-2AF1-A941-3A24-9DEA8394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6063C3-A0EF-54E1-4661-1B04CF195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5E8E9B-8C63-7242-E216-B8CF24B19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55C2A1-B870-A971-D65D-9F2D4569C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500FC5-A3A1-03F6-FD33-D51304B4F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E66157-77AB-A9FF-10E1-67D2ACD5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68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D2C07-FD47-8F32-9B3C-2D6247066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BCAC9B-FC09-7142-CA26-F0C3E212D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00D336-67EE-DA48-52D6-1A910A8F7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E2C7A01-B0A3-79B4-B851-860C35E76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7623680-CBE7-22B1-F70D-3B3BB498B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E89975B-48ED-41D9-4131-E00DF5614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3E17FE1-D01B-64BD-E40B-954C2455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A5214E-BE44-878B-AC61-6D3D1802A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81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22899B-9CBB-2B8F-7E2E-D1B69CB87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1B3C5C-415B-8BC6-3679-F74EE49D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243C05-7B8B-8320-4DA8-62D7F150D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DA45915-8A38-A0A3-1E1C-BDAD5C51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86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B1CE8F-E55D-FFE4-395B-D9809888B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B42A9D-A496-CFD5-A234-996F68E4A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DB9D2F-B934-75DC-3AD0-95F6F5E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923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A09B2-2E1B-B703-331B-0722629B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D3EA6E-8C1C-E25B-AFF3-0C8881A3D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4DD698-D377-702B-11C7-015F28935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F431E9-19C9-1858-5586-41136A25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1C8B9E-C0D2-F428-0983-85A6329E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03BC37-7157-F26F-8FA1-40C02FB9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29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EEF2D4-1C90-5E99-5D99-13958356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FBB64D-0678-7069-0CA4-3EE2FD80C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2462DDF-3F19-0BFC-FF55-18F8387C8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03B7D5-1B88-EAF8-ABCD-5365C9F85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17068A-2DAB-6882-400F-B0551675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CD1F18-947A-EF07-B248-C77A62259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569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C8676-3CF7-9150-35C4-1C562F28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400B6A-EB62-D6E0-A436-18F5FDD4D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7C5FC-9306-E1B0-4BC4-EB2DE4AC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9C452D-E227-CFE0-8B92-072A368BB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D3F018-9DF1-9A32-AF87-F6E407F1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4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18380C-C826-8F06-E46C-6E73FF5007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E387FC-65B0-1DD3-635A-046104325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0FD4AE-731E-39C5-4F15-BDE4196B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38A419-5C46-DD38-1C9C-6416436EE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0F09A6-E7C0-7BA5-2CF9-F0BA3DD5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074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4D48F3-5453-CF1A-1945-76A8ACC28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1B1B32-D107-AE16-427C-AABAB66DA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7092A985-10AB-5FE1-B774-493C2071D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3213" y="6390759"/>
            <a:ext cx="1209995" cy="216000"/>
          </a:xfrm>
          <a:prstGeom prst="rect">
            <a:avLst/>
          </a:prstGeom>
        </p:spPr>
        <p:txBody>
          <a:bodyPr vert="horz" wrap="square" lIns="0" tIns="0" rIns="0" bIns="0" rtlCol="0" anchor="ctr" anchorCtr="0"/>
          <a:lstStyle>
            <a:lvl1pPr algn="l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fld id="{C5C8B165-9E87-4814-9B43-4488F970D4CD}" type="datetimeFigureOut">
              <a:rPr lang="en-GB" smtClean="0"/>
              <a:t>28/07/2025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093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: Solid">
    <p:bg>
      <p:bgPr>
        <a:solidFill>
          <a:srgbClr val="003C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67969EA-3792-EFDE-775D-FE4EEAF640C5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3CBDD5-AD85-3D43-DB3D-1594C9D1CE23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2B45E9C-A359-C7F5-D7E0-9EF82287DD95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1E62227-6230-3719-B25C-5BC752A2D9A6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1D7ED4A-63E8-2948-1F40-696BFF035B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162AE8-C3D9-FFCF-FED8-343DE1762C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D67A37E-A8EA-260D-B0A0-9AF61B0573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18" name="Picture 17" descr="A blue and black logo&#10;&#10;Description automatically generated">
            <a:extLst>
              <a:ext uri="{FF2B5EF4-FFF2-40B4-BE49-F238E27FC236}">
                <a16:creationId xmlns:a16="http://schemas.microsoft.com/office/drawing/2014/main" id="{0F1F4F1A-C091-E5AD-861F-3E76EAD526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60000"/>
            <a:ext cx="2718148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9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Energ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1D5A49F-87DC-CDCD-456E-B38DE7054CB9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358794-A400-B50D-745F-DE2F2DE5A65F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32602F-7154-1081-2F36-28E9873950AD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F3A452-3C96-E947-5EE6-E8824514E483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AC29B20A-F492-E579-19D5-109BE8BD9F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952FB85B-B4DC-9327-4C0F-AAF2027632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51055EA-C2E4-F6CD-080E-BD2AC50DE2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E70B57D2-59E5-783A-B6B7-D9FCDC3F05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4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Landscap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DB4BB0-A47E-DBCE-9331-CF51E6B39864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004E8B3-618F-0D47-419D-E6709C1BB4C6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E62D11-6710-BE91-8043-347117D2B021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881130-3D0B-E5B9-5126-078028B988DC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C7B6B4D8-63B9-6F5F-C0AF-3B3415AC1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EDE3FEC-A164-DFFF-C50D-52B88202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F448AAC-756D-6B54-BEA3-48D5BB68C7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0F20BFA9-0EC6-017B-1BE1-3B28AC04BC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Protected Are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E273A5C-4051-D3C0-B2C1-EB0F8EC54F4E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EF788BD-DDFB-92E8-75C5-E061B6A844BB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B6EDC8-D932-13EA-5D21-FFCAD946841C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761BFA2-6168-C4AB-984B-01FA1EC6B464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9EF875E6-559C-D70B-D273-7F02925A6A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40DB1D07-051E-3B10-D3A7-DFE1C223EF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73D318B-4960-3B4C-4CFD-B898A32226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79F87357-DE21-6059-0DAD-F6B01CE272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9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Ri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0ABB31F-C9F1-49CC-2FF9-9B5051B71922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84C5DB0-241F-000A-5420-710570E31689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94812D-FE18-CE4A-7B9C-1F1424CF86F9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217DC4-700D-E72C-EE41-F2706DBE6BD6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62D2EFA-8B5B-8375-4401-551997073A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FFE79E8-08A2-3743-FEC1-2619EEC800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69D6030-CE5A-1F7F-F73F-A6B5AAB88C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322D25D3-0406-138E-3063-C45D3433CD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59999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29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Ci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AE320D1-285E-38E0-FCD9-EB249F7578F8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34C02C-F25F-8334-C5E8-9C0A4C54410B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FA8FEC-7FC0-0830-07B7-BC3AF54203EB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3CC2EE-E32D-B83C-98DD-9CF5464536FB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AB9E52E5-8EEF-9359-BA06-1DAC53F131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D50F404-AB57-B54A-47C5-CC7B3A677F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FAB0B97-AE62-77AF-5F92-A5901FA3AD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716BE21B-B70C-AE6D-30A2-0D35E79D4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75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Indust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92AC4E5-6D05-CF43-7012-8665F82A938A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AAA089-78A1-6BA5-A55A-B1B86EF659A3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DF8606-1FEF-0E9B-964E-B85F95A6FD5A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FBE8F9-3641-0AF9-281E-6305673E2CB1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8B28D10-6629-D410-A7BD-6AD8758425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917AB19D-E546-B47B-9E32-18C729188B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1968FC2-3937-B879-8C8E-A87DDAE546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1E0B7DEB-2171-0A2B-B3F8-5923FDDDC6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96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Na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D8B6889-FBB0-2F15-AA09-1E72D3B2BCE1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B2652FA-183F-7EFF-8C97-2E22C8F9D568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DCB5DE-FAA6-DB3D-5DF1-3E6725E5A73D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B9AD99-84B6-5211-B8FF-D89950152FE2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2C3E2C10-2AC3-C2F6-3EE4-BF34E95B9B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5CA5F30-3BDC-D072-57FF-8089B7413F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B8FA42-64E1-33BC-521E-201A0AAC75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1D8798F9-14C2-311A-661B-1B870354FB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71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Mine sit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7C734EA-A09E-7EBA-ECB4-6B8AB5770E25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7C0E01-7848-7362-903D-22D4DE1CE614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86AD8E-D379-D0B2-710E-A1811DBBEDC5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11A036-DEC7-A81E-1BBB-07DFE3353E48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023274E4-7291-84B9-C70F-F55D60D75A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7A172A7-4D48-784F-0FBB-4390A5631C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402F0B3-0BB2-0DC2-9163-A4D9FE3B61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EFB1D7A3-C882-5ECD-1161-64FF7ED26D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12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Peo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276F7AC-4F40-A32D-02BB-D516FF3030EA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7F927E-A499-A7D0-ABEE-D05C4658E233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9AF5B9-D7F0-1262-8889-50052D6330D9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2F8D88-70EC-86E3-42AA-4B2B083267A1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3899E8E-9B21-EB45-D78C-46D2821C17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CC77973-AA43-3FBE-D657-0910E33A8C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829E2E9-0FD0-D3B2-4C6E-8F3742862C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3503E254-214A-2B8F-AE69-498413A9BC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7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Monitor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297D754-ACFE-B2D4-6A3D-FF1F36EFE1E2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8DF5C4-9DD6-6D98-D395-791CF5C7D36C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430112-56BC-AE3B-17EB-2445C0DA29FE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5D2033-12C6-1028-11B4-ED85F677207F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93A236CC-613D-A718-CD3C-E932835F85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4DA6F43-99D5-9C77-E8BB-9D7671581B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666AA0D-857F-61F1-9D55-BF7629FD72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D0C1FEF9-2C37-170A-8F25-AE9981341C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49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Soci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D04FAFF-115A-B3BE-6D84-FAE6B0E05FC6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FE8C98-E662-6D7D-9E08-13768EF3EC20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6F0E58-0872-A07E-9706-BD1EC6850EE6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A5A6656-7BDC-A4C3-6F68-6735C37FAD16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3D34C8E3-19F2-BF85-0B62-B2CABB63B4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4FB043F-9CDA-4946-10DD-958E34B895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DB78564-0956-B381-35C1-62C27BEBA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6BDA3A0F-070A-83C7-1D64-68BD4B490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011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Indigenous Peop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D426700-970E-54E1-2AFB-A13E3D4F9F1D}"/>
              </a:ext>
            </a:extLst>
          </p:cNvPr>
          <p:cNvGrpSpPr/>
          <p:nvPr/>
        </p:nvGrpSpPr>
        <p:grpSpPr>
          <a:xfrm>
            <a:off x="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FE23542-9457-5743-9D89-E98085EB480C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185B0A-18CA-C043-6FAC-36A71419E3EB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D9A534-32E5-0A9F-6FC6-CAC8E1EE6F52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18D675C-3ADE-6B9F-2D48-85EC5EAB47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84900E0-76D3-60E9-EEA9-0BC86E9C3B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05CC25E-9FAE-7EB6-AF86-16D941287B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26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B7D727E3-5EF7-4AA0-1C52-B623514ABF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26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: Community Develop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A2419C9-EC94-9B5B-C011-393789E214E3}"/>
              </a:ext>
            </a:extLst>
          </p:cNvPr>
          <p:cNvGrpSpPr/>
          <p:nvPr/>
        </p:nvGrpSpPr>
        <p:grpSpPr>
          <a:xfrm>
            <a:off x="6096000" y="0"/>
            <a:ext cx="6096000" cy="4579088"/>
            <a:chOff x="6096000" y="0"/>
            <a:chExt cx="6096000" cy="45790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4BE586-8C1E-0B01-84A0-DC3B6AEA2F31}"/>
                </a:ext>
              </a:extLst>
            </p:cNvPr>
            <p:cNvSpPr/>
            <p:nvPr/>
          </p:nvSpPr>
          <p:spPr>
            <a:xfrm>
              <a:off x="6096000" y="0"/>
              <a:ext cx="6096000" cy="4579088"/>
            </a:xfrm>
            <a:prstGeom prst="rect">
              <a:avLst/>
            </a:prstGeom>
            <a:solidFill>
              <a:srgbClr val="00C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B50900-F5AB-3F28-EAF4-23D6B4A2693C}"/>
                </a:ext>
              </a:extLst>
            </p:cNvPr>
            <p:cNvSpPr/>
            <p:nvPr/>
          </p:nvSpPr>
          <p:spPr>
            <a:xfrm>
              <a:off x="6096000" y="0"/>
              <a:ext cx="6096000" cy="228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A73A7E4-0365-4C4F-3086-BFD960052D78}"/>
                </a:ext>
              </a:extLst>
            </p:cNvPr>
            <p:cNvSpPr/>
            <p:nvPr/>
          </p:nvSpPr>
          <p:spPr>
            <a:xfrm>
              <a:off x="9888278" y="0"/>
              <a:ext cx="2303721" cy="2289600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836FE317-D7D0-22AA-D00E-8A504902A9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8340" y="2709715"/>
            <a:ext cx="5356479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br>
              <a:rPr lang="en-US"/>
            </a:br>
            <a:r>
              <a:rPr lang="en-US"/>
              <a:t>Dummy Text Placement</a:t>
            </a:r>
            <a:endParaRPr lang="en-GB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4885D2F-831F-C62A-8C80-A6E6F0A8D5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8340" y="3719186"/>
            <a:ext cx="5356479" cy="72000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rgbClr val="003C3C"/>
                </a:solidFill>
                <a:latin typeface="+mn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Two to three line descriptive text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C39763CC-ACAD-9B19-8DC3-1C03C237C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2910" y="360000"/>
            <a:ext cx="1860610" cy="200133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2E4B586D-BCE7-204C-E2CA-CBB29561CE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01" y="360000"/>
            <a:ext cx="2718145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4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: Dark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721793-9FF3-5E4E-CD07-5E631278B46B}"/>
              </a:ext>
            </a:extLst>
          </p:cNvPr>
          <p:cNvSpPr/>
          <p:nvPr/>
        </p:nvSpPr>
        <p:spPr>
          <a:xfrm>
            <a:off x="0" y="0"/>
            <a:ext cx="6096000" cy="228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C1438B-7C2E-EB0C-8E73-0449849468A0}"/>
              </a:ext>
            </a:extLst>
          </p:cNvPr>
          <p:cNvSpPr/>
          <p:nvPr/>
        </p:nvSpPr>
        <p:spPr>
          <a:xfrm>
            <a:off x="3792278" y="0"/>
            <a:ext cx="2303721" cy="2289600"/>
          </a:xfrm>
          <a:prstGeom prst="rect">
            <a:avLst/>
          </a:prstGeom>
          <a:solidFill>
            <a:srgbClr val="B4E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FFDEEB-17A7-23CD-9AA6-16525B0D84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126" y="301807"/>
            <a:ext cx="3169915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Section Title Text</a:t>
            </a:r>
            <a:endParaRPr lang="en-GB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236A5C4-E40D-1FA4-7A4F-17485F10F7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9956" y="301807"/>
            <a:ext cx="1598863" cy="56930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00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93D2776-F9C0-EB02-9AEC-438C99C11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6551F99-06C8-6D0B-17BD-F53474CA3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809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: Turqu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997D7C-FCFB-23FB-2C1A-3E80CBC442BC}"/>
              </a:ext>
            </a:extLst>
          </p:cNvPr>
          <p:cNvSpPr/>
          <p:nvPr/>
        </p:nvSpPr>
        <p:spPr>
          <a:xfrm>
            <a:off x="0" y="0"/>
            <a:ext cx="6096000" cy="228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FAE3B8-635D-D7A4-A7C8-6EAB193AD33C}"/>
              </a:ext>
            </a:extLst>
          </p:cNvPr>
          <p:cNvSpPr/>
          <p:nvPr/>
        </p:nvSpPr>
        <p:spPr>
          <a:xfrm>
            <a:off x="3792278" y="0"/>
            <a:ext cx="2303721" cy="2289600"/>
          </a:xfrm>
          <a:prstGeom prst="rect">
            <a:avLst/>
          </a:prstGeom>
          <a:solidFill>
            <a:srgbClr val="B4E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FCB24B6-F7C0-AB7C-13DA-4AC9D25CAA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126" y="301807"/>
            <a:ext cx="3169915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Section Title Text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996768-96E5-A947-4ED7-85BC3E0099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9956" y="301807"/>
            <a:ext cx="1598863" cy="56930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00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B20C53E-0676-61ED-04DF-D5170B81D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25217FA-BA7C-0193-0AF3-16817B8AA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27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: St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053CDE-0CEC-B6F3-F22F-74F4F5790543}"/>
              </a:ext>
            </a:extLst>
          </p:cNvPr>
          <p:cNvSpPr/>
          <p:nvPr/>
        </p:nvSpPr>
        <p:spPr>
          <a:xfrm>
            <a:off x="0" y="0"/>
            <a:ext cx="6096000" cy="228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A53224-2649-792B-DB22-142798C1E982}"/>
              </a:ext>
            </a:extLst>
          </p:cNvPr>
          <p:cNvSpPr/>
          <p:nvPr/>
        </p:nvSpPr>
        <p:spPr>
          <a:xfrm>
            <a:off x="3792278" y="0"/>
            <a:ext cx="2303721" cy="2289600"/>
          </a:xfrm>
          <a:prstGeom prst="rect">
            <a:avLst/>
          </a:prstGeom>
          <a:solidFill>
            <a:srgbClr val="B4E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BF1FB84-1CCB-FAEA-9E73-061F70443D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7126" y="301807"/>
            <a:ext cx="3169915" cy="569302"/>
          </a:xfrm>
          <a:prstGeom prst="rect">
            <a:avLst/>
          </a:prstGeom>
        </p:spPr>
        <p:txBody>
          <a:bodyPr anchor="t"/>
          <a:lstStyle>
            <a:lvl1pPr algn="l"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Section Title Text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F4395-19A5-E212-F375-35B965FCF8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9956" y="301807"/>
            <a:ext cx="1598863" cy="56930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00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121816F-0882-DE80-64A8-8B05E345CD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5FF55CD-486D-24DA-0BA2-D80EE88FF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216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Pr>
        <a:solidFill>
          <a:srgbClr val="003C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6381DAE-71D9-A4FA-2B39-990AC781D3F3}"/>
              </a:ext>
            </a:extLst>
          </p:cNvPr>
          <p:cNvSpPr/>
          <p:nvPr/>
        </p:nvSpPr>
        <p:spPr>
          <a:xfrm>
            <a:off x="0" y="0"/>
            <a:ext cx="6096000" cy="5209953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BBFFA0-AA5A-8553-2FA1-DED13088C889}"/>
              </a:ext>
            </a:extLst>
          </p:cNvPr>
          <p:cNvSpPr/>
          <p:nvPr/>
        </p:nvSpPr>
        <p:spPr>
          <a:xfrm>
            <a:off x="1" y="4587821"/>
            <a:ext cx="6096000" cy="1116000"/>
          </a:xfrm>
          <a:prstGeom prst="rect">
            <a:avLst/>
          </a:prstGeom>
          <a:solidFill>
            <a:srgbClr val="B4E1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Roboto" pitchFamily="2" charset="0"/>
              <a:ea typeface="Roboto" pitchFamily="2" charset="0"/>
            </a:endParaRP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0FB11BB-2A88-D85B-CFB4-3BADF2A1F5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44000" y="4587821"/>
            <a:ext cx="1152000" cy="111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EFF117AE-08E6-1C51-DCE6-B1AEAF8EF0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38" y="296862"/>
            <a:ext cx="5501537" cy="393489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5000"/>
              </a:lnSpc>
              <a:defRPr sz="2400" b="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‘This is dummy quote text’</a:t>
            </a:r>
            <a:endParaRPr lang="en-GB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3062F073-4320-D160-81DB-4B610F903E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5528" y="4857262"/>
            <a:ext cx="4147680" cy="5693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600" spc="-50" baseline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Name</a:t>
            </a:r>
          </a:p>
          <a:p>
            <a:r>
              <a:rPr lang="en-US" noProof="0"/>
              <a:t>Title, </a:t>
            </a:r>
            <a:r>
              <a:rPr lang="en-US" noProof="0" err="1"/>
              <a:t>Organisation</a:t>
            </a:r>
            <a:endParaRPr lang="en-US" noProof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6B0C0A9-E8D8-C002-DD52-90E3A27A7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F4B3A1-667E-C036-BE20-F5DF48F41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chemeClr val="bg1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0816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26EC-3EEE-C9C3-B686-1835034B6D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159BB88B-4E49-80B1-A26D-866936E746D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02094" y="19990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C0AF7A7C-5725-AEF2-3F1C-711539436A3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02094" y="28348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78" name="Text Placeholder 75">
            <a:extLst>
              <a:ext uri="{FF2B5EF4-FFF2-40B4-BE49-F238E27FC236}">
                <a16:creationId xmlns:a16="http://schemas.microsoft.com/office/drawing/2014/main" id="{96F07F8C-09EA-3F98-1E28-C5678FFF32E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2094" y="36706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79" name="Text Placeholder 75">
            <a:extLst>
              <a:ext uri="{FF2B5EF4-FFF2-40B4-BE49-F238E27FC236}">
                <a16:creationId xmlns:a16="http://schemas.microsoft.com/office/drawing/2014/main" id="{B7770699-8D35-1F3B-75F7-2B02184E713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02094" y="45064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0" name="Text Placeholder 75">
            <a:extLst>
              <a:ext uri="{FF2B5EF4-FFF2-40B4-BE49-F238E27FC236}">
                <a16:creationId xmlns:a16="http://schemas.microsoft.com/office/drawing/2014/main" id="{E3830565-4F29-1665-0241-8D3BEF8609E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02094" y="53422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1" name="Text Placeholder 75">
            <a:extLst>
              <a:ext uri="{FF2B5EF4-FFF2-40B4-BE49-F238E27FC236}">
                <a16:creationId xmlns:a16="http://schemas.microsoft.com/office/drawing/2014/main" id="{3F705DB3-7B51-3624-74DC-21ADCA8E937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174094" y="19990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2" name="Text Placeholder 75">
            <a:extLst>
              <a:ext uri="{FF2B5EF4-FFF2-40B4-BE49-F238E27FC236}">
                <a16:creationId xmlns:a16="http://schemas.microsoft.com/office/drawing/2014/main" id="{AC594085-12BC-7E22-535E-071168A00DF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174094" y="28348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3" name="Text Placeholder 75">
            <a:extLst>
              <a:ext uri="{FF2B5EF4-FFF2-40B4-BE49-F238E27FC236}">
                <a16:creationId xmlns:a16="http://schemas.microsoft.com/office/drawing/2014/main" id="{352EA20A-8A68-E293-D65B-5843E387305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74094" y="36706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4" name="Text Placeholder 75">
            <a:extLst>
              <a:ext uri="{FF2B5EF4-FFF2-40B4-BE49-F238E27FC236}">
                <a16:creationId xmlns:a16="http://schemas.microsoft.com/office/drawing/2014/main" id="{CFAB8C7F-F872-0356-96C7-6E0A29EED09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74094" y="45064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5" name="Text Placeholder 75">
            <a:extLst>
              <a:ext uri="{FF2B5EF4-FFF2-40B4-BE49-F238E27FC236}">
                <a16:creationId xmlns:a16="http://schemas.microsoft.com/office/drawing/2014/main" id="{D0EE2F9A-7151-4CC2-060D-9F395D3647E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174094" y="5342273"/>
            <a:ext cx="720000" cy="619200"/>
          </a:xfrm>
          <a:prstGeom prst="hexagon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F0BEF2E1-907B-CF57-CD6F-E1738602F79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250950" y="1999073"/>
            <a:ext cx="4773600" cy="619200"/>
          </a:xfrm>
        </p:spPr>
        <p:txBody>
          <a:bodyPr anchor="ctr"/>
          <a:lstStyle>
            <a:lvl1pPr>
              <a:defRPr sz="1400" b="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88" name="Text Placeholder 86">
            <a:extLst>
              <a:ext uri="{FF2B5EF4-FFF2-40B4-BE49-F238E27FC236}">
                <a16:creationId xmlns:a16="http://schemas.microsoft.com/office/drawing/2014/main" id="{364E2910-FE6A-DE51-420C-C6C4F341356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250950" y="2834873"/>
            <a:ext cx="4773600" cy="619200"/>
          </a:xfrm>
        </p:spPr>
        <p:txBody>
          <a:bodyPr anchor="ctr"/>
          <a:lstStyle>
            <a:lvl1pPr>
              <a:defRPr sz="1400" b="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89" name="Text Placeholder 86">
            <a:extLst>
              <a:ext uri="{FF2B5EF4-FFF2-40B4-BE49-F238E27FC236}">
                <a16:creationId xmlns:a16="http://schemas.microsoft.com/office/drawing/2014/main" id="{A3DC24D4-C9C3-2C27-B3BF-791A8CF9981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250950" y="3670673"/>
            <a:ext cx="4773600" cy="619200"/>
          </a:xfrm>
        </p:spPr>
        <p:txBody>
          <a:bodyPr anchor="ctr"/>
          <a:lstStyle>
            <a:lvl1pPr>
              <a:defRPr sz="1400" b="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0" name="Text Placeholder 86">
            <a:extLst>
              <a:ext uri="{FF2B5EF4-FFF2-40B4-BE49-F238E27FC236}">
                <a16:creationId xmlns:a16="http://schemas.microsoft.com/office/drawing/2014/main" id="{2E96DAFE-0DE0-E824-9E56-C2982E11EF5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250950" y="4506473"/>
            <a:ext cx="4773600" cy="619200"/>
          </a:xfrm>
        </p:spPr>
        <p:txBody>
          <a:bodyPr anchor="ctr"/>
          <a:lstStyle>
            <a:lvl1pPr>
              <a:defRPr sz="1400" b="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1" name="Text Placeholder 86">
            <a:extLst>
              <a:ext uri="{FF2B5EF4-FFF2-40B4-BE49-F238E27FC236}">
                <a16:creationId xmlns:a16="http://schemas.microsoft.com/office/drawing/2014/main" id="{6BCA39BC-1667-C31D-2B5F-F7B0ED774D7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250950" y="5342273"/>
            <a:ext cx="4773600" cy="619200"/>
          </a:xfrm>
        </p:spPr>
        <p:txBody>
          <a:bodyPr anchor="ctr"/>
          <a:lstStyle>
            <a:lvl1pPr>
              <a:defRPr sz="1400" b="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2" name="Text Placeholder 86">
            <a:extLst>
              <a:ext uri="{FF2B5EF4-FFF2-40B4-BE49-F238E27FC236}">
                <a16:creationId xmlns:a16="http://schemas.microsoft.com/office/drawing/2014/main" id="{B730EBC4-2125-409E-60BB-06F261931FB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118363" y="1999073"/>
            <a:ext cx="4773600" cy="619200"/>
          </a:xfrm>
        </p:spPr>
        <p:txBody>
          <a:bodyPr anchor="ctr"/>
          <a:lstStyle>
            <a:lvl1pPr>
              <a:defRPr sz="140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3" name="Text Placeholder 86">
            <a:extLst>
              <a:ext uri="{FF2B5EF4-FFF2-40B4-BE49-F238E27FC236}">
                <a16:creationId xmlns:a16="http://schemas.microsoft.com/office/drawing/2014/main" id="{7AE61AF6-7794-DB35-9F94-12F8F119C6B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118363" y="2834873"/>
            <a:ext cx="4773600" cy="619200"/>
          </a:xfrm>
        </p:spPr>
        <p:txBody>
          <a:bodyPr anchor="ctr"/>
          <a:lstStyle>
            <a:lvl1pPr>
              <a:defRPr sz="140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4" name="Text Placeholder 86">
            <a:extLst>
              <a:ext uri="{FF2B5EF4-FFF2-40B4-BE49-F238E27FC236}">
                <a16:creationId xmlns:a16="http://schemas.microsoft.com/office/drawing/2014/main" id="{1353D76C-BD2C-3D50-F55D-90A758BA0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7118363" y="3670673"/>
            <a:ext cx="4773600" cy="619200"/>
          </a:xfrm>
        </p:spPr>
        <p:txBody>
          <a:bodyPr anchor="ctr"/>
          <a:lstStyle>
            <a:lvl1pPr>
              <a:defRPr sz="140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5" name="Text Placeholder 86">
            <a:extLst>
              <a:ext uri="{FF2B5EF4-FFF2-40B4-BE49-F238E27FC236}">
                <a16:creationId xmlns:a16="http://schemas.microsoft.com/office/drawing/2014/main" id="{F451B4F2-ACF8-765E-4DA1-8F10EBAB1C30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118363" y="4506473"/>
            <a:ext cx="4773600" cy="619200"/>
          </a:xfrm>
        </p:spPr>
        <p:txBody>
          <a:bodyPr anchor="ctr"/>
          <a:lstStyle>
            <a:lvl1pPr>
              <a:defRPr sz="140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96" name="Text Placeholder 86">
            <a:extLst>
              <a:ext uri="{FF2B5EF4-FFF2-40B4-BE49-F238E27FC236}">
                <a16:creationId xmlns:a16="http://schemas.microsoft.com/office/drawing/2014/main" id="{2F7E155F-2B8F-F343-FB81-12C1E0E1011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118363" y="5342273"/>
            <a:ext cx="4773600" cy="619200"/>
          </a:xfrm>
        </p:spPr>
        <p:txBody>
          <a:bodyPr anchor="ctr"/>
          <a:lstStyle>
            <a:lvl1pPr>
              <a:defRPr sz="1400"/>
            </a:lvl1pPr>
          </a:lstStyle>
          <a:p>
            <a:pPr marL="0" indent="0">
              <a:lnSpc>
                <a:spcPct val="40000"/>
              </a:lnSpc>
              <a:spcBef>
                <a:spcPts val="0"/>
              </a:spcBef>
              <a:buNone/>
            </a:pPr>
            <a:r>
              <a:rPr lang="en-GB" b="1">
                <a:solidFill>
                  <a:schemeClr val="accent1"/>
                </a:solidFill>
              </a:rPr>
              <a:t>Title</a:t>
            </a:r>
          </a:p>
          <a:p>
            <a:pPr marL="0" indent="0">
              <a:lnSpc>
                <a:spcPct val="40000"/>
              </a:lnSpc>
              <a:buNone/>
            </a:pPr>
            <a:r>
              <a:rPr lang="en-GB" sz="1600"/>
              <a:t>Description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789ED5D-5E7C-6CFD-DA19-F56B9846E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DDDA566-E15D-0FCC-C036-4F835C9E4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17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80E7-6C8E-4D5E-98A7-BB756D1A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989138"/>
            <a:ext cx="11591925" cy="43195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C7ADF7-6575-9502-739C-E54EB55490A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00038" y="1347454"/>
            <a:ext cx="11591925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0866CC-8010-394D-7876-FC2E8EB0C1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66DE3ED-F3A5-68C3-6D79-20D53B487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3954A2-6F90-6367-7906-6EEBE06FB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16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989138"/>
            <a:ext cx="5724525" cy="43195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EEA52-34E8-42F8-BF23-5FA4DB3D1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9" y="1989138"/>
            <a:ext cx="5724524" cy="431958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D7F97C-950B-B166-2620-1C425779EF3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00038" y="1347454"/>
            <a:ext cx="11591925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14A9DB-5FF3-DCFA-B680-C3A60501D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EEAFAA6-FB1A-2B79-4091-93DB3C827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02CC2E-07CB-CE0A-EC5A-1E89B7194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82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989137"/>
            <a:ext cx="3779837" cy="431958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EEA52-34E8-42F8-BF23-5FA4DB3D1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1425" y="1989138"/>
            <a:ext cx="3744000" cy="43195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E39D267-9198-47E5-9B35-62F3F9ACD9E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119213" y="1996226"/>
            <a:ext cx="3779836" cy="43195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55ED7A-2921-BD31-4A05-0EC3E6C551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00038" y="1347454"/>
            <a:ext cx="11591925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D0523-201C-8516-3AA3-859256F80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1E1C45E-B14C-2310-AE98-6F57EE93C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39E95CA-279F-7FC0-E347-5EE158439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223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61">
          <p15:clr>
            <a:srgbClr val="FBAE40"/>
          </p15:clr>
        </p15:guide>
        <p15:guide id="3" pos="5019">
          <p15:clr>
            <a:srgbClr val="FBAE40"/>
          </p15:clr>
        </p15:guide>
        <p15:guide id="4" pos="5110">
          <p15:clr>
            <a:srgbClr val="FBAE40"/>
          </p15:clr>
        </p15:guide>
        <p15:guide id="5" pos="257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989138"/>
            <a:ext cx="5724525" cy="43195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141FA3C-328F-2B00-062B-ADBF97A964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9" y="1125538"/>
            <a:ext cx="6024561" cy="57324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400856-681E-F390-D8A3-6233BC0B462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00039" y="1347454"/>
            <a:ext cx="5724524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B5D3DA-FB29-3862-43B2-2CCABE8A0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F25BBFF-301A-3A35-91BB-3448A4250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73178E0-8281-354E-317F-C3DB8482E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4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4526" y="1989138"/>
            <a:ext cx="5718951" cy="4319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20334BDA-78FF-EE2D-397F-1D156DB0CE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125538"/>
            <a:ext cx="6017475" cy="57324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7AA9B4-8BFB-7B79-DE57-16AA651C9F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73012" y="1347454"/>
            <a:ext cx="5718951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4FF5B1-DE60-FAE1-C7B9-A82A5402F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4524AE-71D9-8A73-39EB-35DA8AF03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D57276D-18FD-13E6-1D3A-DC482FF10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7561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3011" y="1989138"/>
            <a:ext cx="5718951" cy="43195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20334BDA-78FF-EE2D-397F-1D156DB0CE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515" y="1125538"/>
            <a:ext cx="6017475" cy="286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EE59B363-E36E-7293-4AF9-028BE31DB4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515" y="3991138"/>
            <a:ext cx="6017475" cy="286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ACDD11-C539-53B9-9160-2A06A4D272B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171497" y="1347454"/>
            <a:ext cx="5718951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418C99-0054-EAF2-3135-54731FF05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F1DDABF-7AC0-90F1-83EB-72C52415F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CFDE35C-AF60-CC60-F6F7-55941C257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66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BC75-3A22-432C-9EBF-C5C3FEB58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712" y="1989138"/>
            <a:ext cx="5718951" cy="43195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Roboto" pitchFamily="2" charset="0"/>
              </a:defRPr>
            </a:lvl1pPr>
            <a:lvl2pPr>
              <a:defRPr>
                <a:latin typeface="+mn-lt"/>
                <a:ea typeface="Roboto" pitchFamily="2" charset="0"/>
              </a:defRPr>
            </a:lvl2pPr>
            <a:lvl3pPr>
              <a:defRPr>
                <a:latin typeface="+mn-lt"/>
                <a:ea typeface="Roboto" pitchFamily="2" charset="0"/>
              </a:defRPr>
            </a:lvl3pPr>
            <a:lvl4pPr>
              <a:defRPr>
                <a:latin typeface="+mn-lt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20334BDA-78FF-EE2D-397F-1D156DB0CE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38" y="1125538"/>
            <a:ext cx="6017475" cy="286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EE59B363-E36E-7293-4AF9-028BE31DB4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75337" y="4006576"/>
            <a:ext cx="6017475" cy="2865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ea typeface="Robot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A4F500-4295-9D91-E660-D7C2DAA60DD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00038" y="1347454"/>
            <a:ext cx="5716625" cy="4667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optional standfirst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5AFEBC-6FDB-5CCE-03DC-5F028836D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C3E14C4-EBC9-9CAC-544D-203A9EABE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C5FEE09-F0FA-9842-9B1B-8B3AD999B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619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A910779-8223-4DB6-DC20-80F3D1E98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921F9D-BC24-EE7E-54F0-B07CD80EF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4891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01- 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F7F92A6-781A-995E-5A85-2B48BC1B6DAB}"/>
              </a:ext>
            </a:extLst>
          </p:cNvPr>
          <p:cNvGrpSpPr/>
          <p:nvPr/>
        </p:nvGrpSpPr>
        <p:grpSpPr>
          <a:xfrm>
            <a:off x="5223502" y="6127769"/>
            <a:ext cx="1744995" cy="204168"/>
            <a:chOff x="5499851" y="6127769"/>
            <a:chExt cx="1744995" cy="2041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E04A66F-28DB-9BB8-C985-2755A057A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707"/>
            <a:stretch/>
          </p:blipFill>
          <p:spPr>
            <a:xfrm>
              <a:off x="5837583" y="6127769"/>
              <a:ext cx="1407263" cy="20416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698AE31-6E87-A318-5FCD-D05C6B702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80647"/>
            <a:stretch/>
          </p:blipFill>
          <p:spPr>
            <a:xfrm>
              <a:off x="5499851" y="6127769"/>
              <a:ext cx="437200" cy="204168"/>
            </a:xfrm>
            <a:prstGeom prst="rect">
              <a:avLst/>
            </a:prstGeom>
          </p:spPr>
        </p:pic>
      </p:grpSp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722F223-F2DF-DA7A-64C6-4A047E33F2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200" y="2529000"/>
            <a:ext cx="61776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34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02 - End slide">
    <p:bg>
      <p:bgPr>
        <a:solidFill>
          <a:srgbClr val="00C8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F7F92A6-781A-995E-5A85-2B48BC1B6DAB}"/>
              </a:ext>
            </a:extLst>
          </p:cNvPr>
          <p:cNvGrpSpPr/>
          <p:nvPr/>
        </p:nvGrpSpPr>
        <p:grpSpPr>
          <a:xfrm>
            <a:off x="5223502" y="6127769"/>
            <a:ext cx="1744995" cy="204168"/>
            <a:chOff x="5499851" y="6127769"/>
            <a:chExt cx="1744995" cy="2041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E04A66F-28DB-9BB8-C985-2755A057A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707"/>
            <a:stretch/>
          </p:blipFill>
          <p:spPr>
            <a:xfrm>
              <a:off x="5837583" y="6127769"/>
              <a:ext cx="1407263" cy="20416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698AE31-6E87-A318-5FCD-D05C6B702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80647"/>
            <a:stretch/>
          </p:blipFill>
          <p:spPr>
            <a:xfrm>
              <a:off x="5499851" y="6127769"/>
              <a:ext cx="437200" cy="204168"/>
            </a:xfrm>
            <a:prstGeom prst="rect">
              <a:avLst/>
            </a:prstGeom>
          </p:spPr>
        </p:pic>
      </p:grpSp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722F223-F2DF-DA7A-64C6-4A047E33F2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200" y="2529000"/>
            <a:ext cx="61776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409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DAFB-6B33-49DF-979F-AB87C296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305797"/>
            <a:ext cx="9212557" cy="530816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80E7-6C8E-4D5E-98A7-BB756D1A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881187"/>
            <a:ext cx="11591925" cy="4427537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itchFamily="2" charset="0"/>
                <a:ea typeface="Roboto" pitchFamily="2" charset="0"/>
              </a:defRPr>
            </a:lvl1pPr>
            <a:lvl2pPr>
              <a:defRPr>
                <a:latin typeface="Roboto" pitchFamily="2" charset="0"/>
                <a:ea typeface="Roboto" pitchFamily="2" charset="0"/>
              </a:defRPr>
            </a:lvl2pPr>
            <a:lvl3pPr>
              <a:defRPr>
                <a:latin typeface="Roboto" pitchFamily="2" charset="0"/>
                <a:ea typeface="Roboto" pitchFamily="2" charset="0"/>
              </a:defRPr>
            </a:lvl3pPr>
            <a:lvl4pPr>
              <a:defRPr>
                <a:latin typeface="Roboto" pitchFamily="2" charset="0"/>
                <a:ea typeface="Roboto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DCAEDBE-368E-50DA-C43D-AC75507BF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003C3C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D9434AC-475F-2495-2A0C-B43C4DADC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rgbClr val="003C3C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fld id="{FB16AA9A-AFE6-4901-A70C-4F1A87BEB7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Date Placeholder 10">
            <a:extLst>
              <a:ext uri="{FF2B5EF4-FFF2-40B4-BE49-F238E27FC236}">
                <a16:creationId xmlns:a16="http://schemas.microsoft.com/office/drawing/2014/main" id="{16026B13-EFCE-9F9B-6C86-A937A0310D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3213" y="6390759"/>
            <a:ext cx="1209995" cy="216000"/>
          </a:xfrm>
          <a:prstGeom prst="rect">
            <a:avLst/>
          </a:prstGeom>
        </p:spPr>
        <p:txBody>
          <a:bodyPr vert="horz" wrap="square" lIns="0" tIns="0" rIns="0" bIns="0" rtlCol="0" anchor="ctr" anchorCtr="0"/>
          <a:lstStyle>
            <a:lvl1pPr algn="l">
              <a:defRPr sz="1000">
                <a:solidFill>
                  <a:srgbClr val="003C3C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/>
              <a:t>Document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606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E59-0FD0-4C3E-A9C4-0CD1423DDC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26" y="303951"/>
            <a:ext cx="9200035" cy="5326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Roboto" pitchFamily="2" charset="0"/>
              </a:defRPr>
            </a:lvl1pPr>
          </a:lstStyle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4D48F3-5453-CF1A-1945-76A8ACC28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1B1B32-D107-AE16-427C-AABAB66DA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7092A985-10AB-5FE1-B774-493C2071D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3213" y="6390759"/>
            <a:ext cx="1209995" cy="216000"/>
          </a:xfrm>
          <a:prstGeom prst="rect">
            <a:avLst/>
          </a:prstGeom>
        </p:spPr>
        <p:txBody>
          <a:bodyPr vert="horz" wrap="square" lIns="0" tIns="0" rIns="0" bIns="0" rtlCol="0" anchor="ctr" anchorCtr="0"/>
          <a:lstStyle>
            <a:lvl1pPr algn="l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fld id="{C5C8B165-9E87-4814-9B43-4488F970D4CD}" type="datetimeFigureOut">
              <a:rPr lang="en-GB" smtClean="0"/>
              <a:t>28/07/2025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94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DD674BD-00EB-A3DB-A8E0-FA4EF257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FE5324-FE04-42C3-3441-FC68342ED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9521EB-7E3A-7A2C-5040-529D6C0F5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FB8AB-5DE3-4C3E-9F25-1C0F2674FDD7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0C46C0-B254-FB42-8A38-3B684F15C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33424B-6B69-D9B7-2153-16EDD952C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A954-EA1E-4C51-BAD7-CBDE2ABEF9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47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C1E8FA4-66D7-6728-4A1C-58C1D7D3B9D4}"/>
              </a:ext>
            </a:extLst>
          </p:cNvPr>
          <p:cNvGrpSpPr/>
          <p:nvPr/>
        </p:nvGrpSpPr>
        <p:grpSpPr>
          <a:xfrm>
            <a:off x="0" y="0"/>
            <a:ext cx="12191997" cy="1125538"/>
            <a:chOff x="0" y="0"/>
            <a:chExt cx="12191997" cy="112553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6750CB2-D073-C61A-62F0-1B72D65D7293}"/>
                </a:ext>
              </a:extLst>
            </p:cNvPr>
            <p:cNvSpPr/>
            <p:nvPr/>
          </p:nvSpPr>
          <p:spPr>
            <a:xfrm>
              <a:off x="0" y="0"/>
              <a:ext cx="12191997" cy="1125538"/>
            </a:xfrm>
            <a:prstGeom prst="rect">
              <a:avLst/>
            </a:prstGeom>
            <a:solidFill>
              <a:srgbClr val="B4E1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venir Next LT Pro" panose="020B0504020202020204" pitchFamily="34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9310BAB-B2E2-9E8A-A30E-D0CC8D1A3D5C}"/>
                </a:ext>
              </a:extLst>
            </p:cNvPr>
            <p:cNvGrpSpPr/>
            <p:nvPr/>
          </p:nvGrpSpPr>
          <p:grpSpPr>
            <a:xfrm>
              <a:off x="11050771" y="0"/>
              <a:ext cx="1141226" cy="1125538"/>
              <a:chOff x="11050771" y="0"/>
              <a:chExt cx="1141226" cy="1125538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46DF925-7789-DF7F-1AF9-189856BB0A85}"/>
                  </a:ext>
                </a:extLst>
              </p:cNvPr>
              <p:cNvSpPr/>
              <p:nvPr/>
            </p:nvSpPr>
            <p:spPr>
              <a:xfrm>
                <a:off x="11050771" y="0"/>
                <a:ext cx="1141226" cy="1125538"/>
              </a:xfrm>
              <a:prstGeom prst="rect">
                <a:avLst/>
              </a:prstGeom>
              <a:solidFill>
                <a:srgbClr val="00C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venir Next LT Pro" panose="020B0504020202020204" pitchFamily="34" charset="0"/>
                </a:endParaRPr>
              </a:p>
            </p:txBody>
          </p:sp>
          <p:pic>
            <p:nvPicPr>
              <p:cNvPr id="47" name="Picture 46" descr="Shape&#10;&#10;Description automatically generated">
                <a:extLst>
                  <a:ext uri="{FF2B5EF4-FFF2-40B4-BE49-F238E27FC236}">
                    <a16:creationId xmlns:a16="http://schemas.microsoft.com/office/drawing/2014/main" id="{DF4B2950-02F7-94F1-3186-4F5AF737B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79384" y="220769"/>
                <a:ext cx="684000" cy="684000"/>
              </a:xfrm>
              <a:prstGeom prst="rect">
                <a:avLst/>
              </a:prstGeom>
            </p:spPr>
          </p:pic>
        </p:grpSp>
      </p:grp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72CFEABE-8CC0-01D3-7CDA-402168BF6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296863"/>
            <a:ext cx="9200035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Page Title Dummy Text Placement</a:t>
            </a:r>
            <a:br>
              <a:rPr lang="en-US"/>
            </a:br>
            <a:r>
              <a:rPr lang="en-US"/>
              <a:t>Two Lines Only</a:t>
            </a:r>
            <a:endParaRPr lang="en-GB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34D11F9-F464-9591-E0C7-89E69B936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8" y="1989138"/>
            <a:ext cx="11591925" cy="4319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A2BC2191-5F9E-419B-CF18-FC59FD076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390759"/>
            <a:ext cx="136572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/>
              <a:t>ICMM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253527AC-DBF0-E1F7-57D5-B979787DC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 b="0">
                <a:solidFill>
                  <a:srgbClr val="003C3C"/>
                </a:solidFill>
                <a:latin typeface="+mj-lt"/>
                <a:ea typeface="Roboto" pitchFamily="2" charset="0"/>
              </a:defRPr>
            </a:lvl1pPr>
          </a:lstStyle>
          <a:p>
            <a:fld id="{A09EC42F-B582-4B49-8AC9-341274EFB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64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0" kern="1200" spc="-20" baseline="0">
          <a:solidFill>
            <a:srgbClr val="003C3C"/>
          </a:solidFill>
          <a:latin typeface="Avenir Next LT Pro Demi" panose="020B0604020202020204" pitchFamily="34" charset="0"/>
          <a:ea typeface="Roboto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None/>
        <a:defRPr sz="1400" b="0" kern="1200">
          <a:solidFill>
            <a:schemeClr val="tx1"/>
          </a:solidFill>
          <a:latin typeface="Avenir Next LT Pro" panose="020B0504020202020204" pitchFamily="34" charset="0"/>
          <a:ea typeface="Roboto" pitchFamily="2" charset="0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None/>
        <a:defRPr sz="1200" kern="1200">
          <a:solidFill>
            <a:schemeClr val="tx1"/>
          </a:solidFill>
          <a:latin typeface="Avenir Next LT Pro" panose="020B0504020202020204" pitchFamily="34" charset="0"/>
          <a:ea typeface="Roboto" pitchFamily="2" charset="0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None/>
        <a:defRPr sz="1000" kern="1200">
          <a:solidFill>
            <a:schemeClr val="tx1"/>
          </a:solidFill>
          <a:latin typeface="Avenir Next LT Pro" panose="020B0504020202020204" pitchFamily="34" charset="0"/>
          <a:ea typeface="Roboto" pitchFamily="2" charset="0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None/>
        <a:defRPr sz="10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8" pos="3885">
          <p15:clr>
            <a:srgbClr val="F26B43"/>
          </p15:clr>
        </p15:guide>
        <p15:guide id="29" pos="189">
          <p15:clr>
            <a:srgbClr val="F26B43"/>
          </p15:clr>
        </p15:guide>
        <p15:guide id="53" pos="7491">
          <p15:clr>
            <a:srgbClr val="F26B43"/>
          </p15:clr>
        </p15:guide>
        <p15:guide id="58" orient="horz" pos="3974">
          <p15:clr>
            <a:srgbClr val="F26B43"/>
          </p15:clr>
        </p15:guide>
        <p15:guide id="60" orient="horz" pos="4065">
          <p15:clr>
            <a:srgbClr val="F26B43"/>
          </p15:clr>
        </p15:guide>
        <p15:guide id="61" orient="horz" pos="4133">
          <p15:clr>
            <a:srgbClr val="F26B43"/>
          </p15:clr>
        </p15:guide>
        <p15:guide id="65" orient="horz" pos="1253">
          <p15:clr>
            <a:srgbClr val="F26B43"/>
          </p15:clr>
        </p15:guide>
        <p15:guide id="66" orient="horz" pos="709">
          <p15:clr>
            <a:srgbClr val="F26B43"/>
          </p15:clr>
        </p15:guide>
        <p15:guide id="67" orient="horz" pos="527">
          <p15:clr>
            <a:srgbClr val="F26B43"/>
          </p15:clr>
        </p15:guide>
        <p15:guide id="68" orient="horz" pos="187">
          <p15:clr>
            <a:srgbClr val="F26B43"/>
          </p15:clr>
        </p15:guide>
        <p15:guide id="69" pos="3795">
          <p15:clr>
            <a:srgbClr val="F26B43"/>
          </p15:clr>
        </p15:guide>
        <p15:guide id="70" orient="horz" pos="1139">
          <p15:clr>
            <a:srgbClr val="F26B43"/>
          </p15:clr>
        </p15:guide>
        <p15:guide id="71" orient="horz" pos="8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C96DE-7C32-8CAD-F851-4475D11F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D3461DF-8F5F-6DB8-8A2B-EADDEE862270}"/>
              </a:ext>
            </a:extLst>
          </p:cNvPr>
          <p:cNvSpPr txBox="1"/>
          <p:nvPr/>
        </p:nvSpPr>
        <p:spPr>
          <a:xfrm>
            <a:off x="5345724" y="980262"/>
            <a:ext cx="6138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4071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 Global Tailings Management Institute: timeline and progress</a:t>
            </a:r>
            <a:endParaRPr lang="pt-BR" sz="3600" b="1" dirty="0">
              <a:solidFill>
                <a:srgbClr val="004071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7CFAAE7-540B-C251-219E-155B4DE7BE47}"/>
              </a:ext>
            </a:extLst>
          </p:cNvPr>
          <p:cNvSpPr txBox="1"/>
          <p:nvPr/>
        </p:nvSpPr>
        <p:spPr>
          <a:xfrm>
            <a:off x="5345723" y="3003679"/>
            <a:ext cx="60228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Poppins" panose="00000500000000000000" pitchFamily="50" charset="0"/>
                <a:cs typeface="Poppins" panose="00000500000000000000" pitchFamily="50" charset="0"/>
              </a:rPr>
              <a:t>John Howchin</a:t>
            </a:r>
          </a:p>
          <a:p>
            <a:endParaRPr lang="pt-BR" dirty="0"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r>
              <a:rPr lang="pt-BR" dirty="0">
                <a:latin typeface="Poppins" panose="00000500000000000000" pitchFamily="50" charset="0"/>
                <a:cs typeface="Poppins" panose="00000500000000000000" pitchFamily="50" charset="0"/>
              </a:rPr>
              <a:t>Global Ambassador GTMI</a:t>
            </a:r>
          </a:p>
          <a:p>
            <a:r>
              <a:rPr lang="en-GB" dirty="0">
                <a:latin typeface="Poppins" panose="00000500000000000000" pitchFamily="50" charset="0"/>
                <a:cs typeface="Poppins" panose="00000500000000000000" pitchFamily="50" charset="0"/>
              </a:rPr>
              <a:t>Co-convener of the Investor Mining and Tailings Safety Initiative</a:t>
            </a:r>
          </a:p>
          <a:p>
            <a:r>
              <a:rPr lang="en-GB" dirty="0">
                <a:latin typeface="Poppins" panose="00000500000000000000" pitchFamily="50" charset="0"/>
                <a:cs typeface="Poppins" panose="00000500000000000000" pitchFamily="50" charset="0"/>
              </a:rPr>
              <a:t>Former Secretary General of the Council on Ethics of the Swedish National Pension Funds</a:t>
            </a:r>
            <a:endParaRPr lang="pt-BR" dirty="0"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126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0F9B9-5846-E37B-DAC5-F85581443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E48E-E39B-920D-3AB0-B47500B0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+mj-lt"/>
              </a:rPr>
              <a:t>Timeline</a:t>
            </a:r>
            <a:br>
              <a:rPr lang="en-AU" dirty="0">
                <a:latin typeface="+mj-lt"/>
              </a:rPr>
            </a:br>
            <a:endParaRPr lang="en-AU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7F407-B70C-2965-00A1-086A1FBA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0486" y="6390759"/>
            <a:ext cx="742991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rgbClr val="003C3C"/>
                </a:solidFill>
                <a:latin typeface="+mj-lt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E17DE-ED96-4073-8693-D51B0DF28775}" type="slidenum">
              <a:rPr kumimoji="0" lang="en-AU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 Demi"/>
                <a:ea typeface="Roboto" pitchFamily="2" charset="0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656660"/>
              </a:solidFill>
              <a:effectLst/>
              <a:uLnTx/>
              <a:uFillTx/>
              <a:latin typeface="Arial"/>
              <a:ea typeface="Roboto" pitchFamily="2" charset="0"/>
              <a:cs typeface="+mn-cs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ED0A9CE-FEAF-F425-A4D5-C40AEA2C0A63}"/>
              </a:ext>
            </a:extLst>
          </p:cNvPr>
          <p:cNvCxnSpPr>
            <a:cxnSpLocks/>
            <a:stCxn id="21" idx="7"/>
            <a:endCxn id="83" idx="2"/>
          </p:cNvCxnSpPr>
          <p:nvPr/>
        </p:nvCxnSpPr>
        <p:spPr>
          <a:xfrm flipV="1">
            <a:off x="9235696" y="5359078"/>
            <a:ext cx="1253279" cy="512684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45">
            <a:extLst>
              <a:ext uri="{FF2B5EF4-FFF2-40B4-BE49-F238E27FC236}">
                <a16:creationId xmlns:a16="http://schemas.microsoft.com/office/drawing/2014/main" id="{7A121E9C-383D-0813-14E8-75CA57B4C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" y="6140593"/>
            <a:ext cx="7021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2015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C3C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81" name="Text Box 45">
            <a:extLst>
              <a:ext uri="{FF2B5EF4-FFF2-40B4-BE49-F238E27FC236}">
                <a16:creationId xmlns:a16="http://schemas.microsoft.com/office/drawing/2014/main" id="{26CCE5D4-6D12-B977-9EEF-A8E447356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6125" y="6033688"/>
            <a:ext cx="7629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C3C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2EB4926-F1B6-80FA-AC3E-A5EC5B62DDC5}"/>
              </a:ext>
            </a:extLst>
          </p:cNvPr>
          <p:cNvSpPr/>
          <p:nvPr/>
        </p:nvSpPr>
        <p:spPr>
          <a:xfrm>
            <a:off x="300038" y="5848778"/>
            <a:ext cx="11520000" cy="26617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ED5B53-E697-D121-376D-2F8E7339EA68}"/>
              </a:ext>
            </a:extLst>
          </p:cNvPr>
          <p:cNvSpPr>
            <a:spLocks noChangeAspect="1"/>
          </p:cNvSpPr>
          <p:nvPr/>
        </p:nvSpPr>
        <p:spPr>
          <a:xfrm>
            <a:off x="72000" y="5832000"/>
            <a:ext cx="276135" cy="271512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BAB126-320C-6C5D-108E-318131B8AB84}"/>
              </a:ext>
            </a:extLst>
          </p:cNvPr>
          <p:cNvSpPr>
            <a:spLocks noChangeAspect="1"/>
          </p:cNvSpPr>
          <p:nvPr/>
        </p:nvSpPr>
        <p:spPr>
          <a:xfrm>
            <a:off x="3888000" y="5832000"/>
            <a:ext cx="276135" cy="2715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02D3909-513C-37DA-6F5B-1C752DD4CB2E}"/>
              </a:ext>
            </a:extLst>
          </p:cNvPr>
          <p:cNvSpPr>
            <a:spLocks noChangeAspect="1"/>
          </p:cNvSpPr>
          <p:nvPr/>
        </p:nvSpPr>
        <p:spPr>
          <a:xfrm>
            <a:off x="1332000" y="5833171"/>
            <a:ext cx="276135" cy="27151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7ADE34-D031-3C59-9E20-F78599F61CB9}"/>
              </a:ext>
            </a:extLst>
          </p:cNvPr>
          <p:cNvSpPr>
            <a:spLocks noChangeAspect="1"/>
          </p:cNvSpPr>
          <p:nvPr/>
        </p:nvSpPr>
        <p:spPr>
          <a:xfrm>
            <a:off x="9000000" y="5832000"/>
            <a:ext cx="276135" cy="2715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47442F-7C35-9B15-7B41-96AED07995F6}"/>
              </a:ext>
            </a:extLst>
          </p:cNvPr>
          <p:cNvSpPr>
            <a:spLocks noChangeAspect="1"/>
          </p:cNvSpPr>
          <p:nvPr/>
        </p:nvSpPr>
        <p:spPr>
          <a:xfrm>
            <a:off x="5166000" y="5832000"/>
            <a:ext cx="276135" cy="2715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B30C65C-519A-B72B-96BC-606B4E664E03}"/>
              </a:ext>
            </a:extLst>
          </p:cNvPr>
          <p:cNvSpPr>
            <a:spLocks noChangeAspect="1"/>
          </p:cNvSpPr>
          <p:nvPr/>
        </p:nvSpPr>
        <p:spPr>
          <a:xfrm>
            <a:off x="10278000" y="5832000"/>
            <a:ext cx="276135" cy="2715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7" name="Text Box 45">
            <a:extLst>
              <a:ext uri="{FF2B5EF4-FFF2-40B4-BE49-F238E27FC236}">
                <a16:creationId xmlns:a16="http://schemas.microsoft.com/office/drawing/2014/main" id="{E2869916-E877-63BB-7784-1B337B5AF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918" y="6140593"/>
            <a:ext cx="747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2019</a:t>
            </a:r>
          </a:p>
        </p:txBody>
      </p:sp>
      <p:sp>
        <p:nvSpPr>
          <p:cNvPr id="56" name="Text Box 45">
            <a:extLst>
              <a:ext uri="{FF2B5EF4-FFF2-40B4-BE49-F238E27FC236}">
                <a16:creationId xmlns:a16="http://schemas.microsoft.com/office/drawing/2014/main" id="{5CF7CC0F-D98C-43EC-68B8-063383DEB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4204" y="6129149"/>
            <a:ext cx="7629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3C3C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8AA7C3-E580-49F6-1A1B-796153A9C332}"/>
              </a:ext>
            </a:extLst>
          </p:cNvPr>
          <p:cNvSpPr txBox="1"/>
          <p:nvPr/>
        </p:nvSpPr>
        <p:spPr>
          <a:xfrm>
            <a:off x="1927499" y="1376821"/>
            <a:ext cx="2102356" cy="194264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Jan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: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A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Brumadinho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003C3C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Feb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: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ICMM commit to new standard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May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: Global Tailings Review 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Nov-Dec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: public consultation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9F258DD3-D8B0-98F4-6DD9-84BF9585A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814" y="1747318"/>
            <a:ext cx="1853277" cy="2609218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968F7D0F-B7F7-F1AC-0CB9-FCF7B5773044}"/>
              </a:ext>
            </a:extLst>
          </p:cNvPr>
          <p:cNvSpPr txBox="1"/>
          <p:nvPr/>
        </p:nvSpPr>
        <p:spPr>
          <a:xfrm>
            <a:off x="8463936" y="1685512"/>
            <a:ext cx="2075925" cy="70378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2023 conformance disclosures 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54DE02D-2D6C-F77B-A7A2-4C993D0FEB91}"/>
              </a:ext>
            </a:extLst>
          </p:cNvPr>
          <p:cNvCxnSpPr>
            <a:cxnSpLocks/>
          </p:cNvCxnSpPr>
          <p:nvPr/>
        </p:nvCxnSpPr>
        <p:spPr>
          <a:xfrm>
            <a:off x="6582068" y="4398383"/>
            <a:ext cx="0" cy="143220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A1EC212F-919C-C3DC-B894-3D36A7B185CA}"/>
              </a:ext>
            </a:extLst>
          </p:cNvPr>
          <p:cNvSpPr txBox="1"/>
          <p:nvPr/>
        </p:nvSpPr>
        <p:spPr>
          <a:xfrm>
            <a:off x="9349043" y="3920300"/>
            <a:ext cx="2279863" cy="143877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UNEP, PRI announce establishment of an independent global tailings mgmt. institute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85A2E25C-7541-6D03-5A94-9837A7034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2854" y="2774178"/>
            <a:ext cx="2075925" cy="912691"/>
          </a:xfrm>
          <a:prstGeom prst="rect">
            <a:avLst/>
          </a:prstGeom>
          <a:ln>
            <a:solidFill>
              <a:schemeClr val="bg2"/>
            </a:solidFill>
          </a:ln>
        </p:spPr>
      </p:pic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CE6FDA2-1A9F-E6E1-0442-D74A723E254B}"/>
              </a:ext>
            </a:extLst>
          </p:cNvPr>
          <p:cNvCxnSpPr>
            <a:cxnSpLocks/>
          </p:cNvCxnSpPr>
          <p:nvPr/>
        </p:nvCxnSpPr>
        <p:spPr>
          <a:xfrm flipV="1">
            <a:off x="11701813" y="3686869"/>
            <a:ext cx="0" cy="22515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1D185E2-0690-62E1-F491-A26F69336ADF}"/>
              </a:ext>
            </a:extLst>
          </p:cNvPr>
          <p:cNvSpPr>
            <a:spLocks noChangeAspect="1"/>
          </p:cNvSpPr>
          <p:nvPr/>
        </p:nvSpPr>
        <p:spPr>
          <a:xfrm>
            <a:off x="11556000" y="5832000"/>
            <a:ext cx="276135" cy="2715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A47DC5-AA12-C400-F09C-99675AA79C0F}"/>
              </a:ext>
            </a:extLst>
          </p:cNvPr>
          <p:cNvSpPr>
            <a:spLocks noChangeAspect="1"/>
          </p:cNvSpPr>
          <p:nvPr/>
        </p:nvSpPr>
        <p:spPr>
          <a:xfrm>
            <a:off x="7722000" y="5832000"/>
            <a:ext cx="276135" cy="2715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AEC7A0-6A45-9D13-D0A7-22B87D0E6CA5}"/>
              </a:ext>
            </a:extLst>
          </p:cNvPr>
          <p:cNvSpPr>
            <a:spLocks noChangeAspect="1"/>
          </p:cNvSpPr>
          <p:nvPr/>
        </p:nvSpPr>
        <p:spPr>
          <a:xfrm>
            <a:off x="6444000" y="5832000"/>
            <a:ext cx="276135" cy="2715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90D691C-5C5B-3A2F-B197-BC6EBB2D92DA}"/>
              </a:ext>
            </a:extLst>
          </p:cNvPr>
          <p:cNvSpPr>
            <a:spLocks noChangeAspect="1"/>
          </p:cNvSpPr>
          <p:nvPr/>
        </p:nvSpPr>
        <p:spPr>
          <a:xfrm>
            <a:off x="2610000" y="5832000"/>
            <a:ext cx="276135" cy="2715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F9005D3B-1F8E-03FA-9BD5-D3F1B8700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6099" y="6164086"/>
            <a:ext cx="747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2021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3A318DB-FB56-0E95-2C77-5028EE7D8936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5295636" y="5176572"/>
            <a:ext cx="8432" cy="65542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>
            <a:extLst>
              <a:ext uri="{FF2B5EF4-FFF2-40B4-BE49-F238E27FC236}">
                <a16:creationId xmlns:a16="http://schemas.microsoft.com/office/drawing/2014/main" id="{7CD19B12-3D5D-9D28-56E9-0EBFFFED8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580" y="2653045"/>
            <a:ext cx="1791083" cy="2515138"/>
          </a:xfrm>
          <a:prstGeom prst="rect">
            <a:avLst/>
          </a:prstGeom>
          <a:ln>
            <a:solidFill>
              <a:schemeClr val="accent5"/>
            </a:solidFill>
          </a:ln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265D230-0040-42CC-2399-C58E9A004749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2978677" y="3319466"/>
            <a:ext cx="1036666" cy="265936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Box 45">
            <a:extLst>
              <a:ext uri="{FF2B5EF4-FFF2-40B4-BE49-F238E27FC236}">
                <a16:creationId xmlns:a16="http://schemas.microsoft.com/office/drawing/2014/main" id="{6AA91761-7D8A-3C14-B96C-DE8570FC3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858" y="6131967"/>
            <a:ext cx="747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276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2020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E6DE9FB-BF82-0C6E-0241-45FA39271BDB}"/>
              </a:ext>
            </a:extLst>
          </p:cNvPr>
          <p:cNvSpPr txBox="1"/>
          <p:nvPr/>
        </p:nvSpPr>
        <p:spPr>
          <a:xfrm>
            <a:off x="5764784" y="4967218"/>
            <a:ext cx="1663805" cy="57580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3C3C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Independent advisory panel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A5CE2E-072F-5B15-E595-2586FF732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1961" y="-23539"/>
            <a:ext cx="2181372" cy="14332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B31E12-C690-0BB0-B7EC-B2BC1C08F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94" y="3660003"/>
            <a:ext cx="2474632" cy="185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3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4" grpId="0" animBg="1"/>
      <p:bldP spid="83" grpId="0" animBg="1"/>
      <p:bldP spid="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A0ACA7-9BDB-601B-D03E-1D06F655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5528309-9C99-C864-0219-63008B521F52}"/>
              </a:ext>
            </a:extLst>
          </p:cNvPr>
          <p:cNvSpPr txBox="1"/>
          <p:nvPr/>
        </p:nvSpPr>
        <p:spPr>
          <a:xfrm>
            <a:off x="281354" y="1028343"/>
            <a:ext cx="10944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Co-founded by PRI, UNEP and ICMM in January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independent, multi-stakeholder governed organisation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incorporated in South Africa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enhance the safety of mine tailings facilities, across all phases of their lifecycle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promote widespread adoption and implementation of the Global Industry Standard on Tailings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with the goal to achieve zero harm to people and the environment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510C26-66A5-19AC-31F7-5514571A894F}"/>
              </a:ext>
            </a:extLst>
          </p:cNvPr>
          <p:cNvSpPr txBox="1"/>
          <p:nvPr/>
        </p:nvSpPr>
        <p:spPr>
          <a:xfrm>
            <a:off x="323556" y="366069"/>
            <a:ext cx="9826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04071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GTMI Overview</a:t>
            </a:r>
          </a:p>
        </p:txBody>
      </p:sp>
    </p:spTree>
    <p:extLst>
      <p:ext uri="{BB962C8B-B14F-4D97-AF65-F5344CB8AC3E}">
        <p14:creationId xmlns:p14="http://schemas.microsoft.com/office/powerpoint/2010/main" val="280208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369E9-A7F4-8016-F64F-7A0C1B4E1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669D228-23C2-C4CF-126F-C9A63B360A7A}"/>
              </a:ext>
            </a:extLst>
          </p:cNvPr>
          <p:cNvSpPr txBox="1"/>
          <p:nvPr/>
        </p:nvSpPr>
        <p:spPr>
          <a:xfrm>
            <a:off x="323556" y="366069"/>
            <a:ext cx="715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04071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GTMI Mission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B7ED58-9C56-600F-8D16-4775E30C6C50}"/>
              </a:ext>
            </a:extLst>
          </p:cNvPr>
          <p:cNvSpPr txBox="1"/>
          <p:nvPr/>
        </p:nvSpPr>
        <p:spPr>
          <a:xfrm>
            <a:off x="209843" y="1567677"/>
            <a:ext cx="69110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 oversee GISTM implementation and conformance.</a:t>
            </a:r>
          </a:p>
          <a:p>
            <a:endParaRPr lang="en-GB" dirty="0"/>
          </a:p>
          <a:p>
            <a:r>
              <a:rPr lang="en-GB" dirty="0"/>
              <a:t>● Core function: to </a:t>
            </a:r>
            <a:r>
              <a:rPr lang="en-GB" b="1" dirty="0"/>
              <a:t>manage an assurance framework </a:t>
            </a:r>
            <a:r>
              <a:rPr lang="en-GB" dirty="0"/>
              <a:t>where tailings facilities will be independently audited and certified against the GISTM by qualified, independent third-party assessors.</a:t>
            </a:r>
          </a:p>
          <a:p>
            <a:endParaRPr lang="en-GB" dirty="0"/>
          </a:p>
          <a:p>
            <a:r>
              <a:rPr lang="en-GB" dirty="0"/>
              <a:t>●Supported by: </a:t>
            </a:r>
            <a:r>
              <a:rPr lang="en-GB" b="1" dirty="0"/>
              <a:t>raising awareness </a:t>
            </a:r>
            <a:r>
              <a:rPr lang="en-GB" dirty="0"/>
              <a:t>and encouraging the adoption of GISTM, </a:t>
            </a:r>
            <a:r>
              <a:rPr lang="en-GB" b="1" dirty="0"/>
              <a:t>sharing knowledge </a:t>
            </a:r>
            <a:r>
              <a:rPr lang="en-GB" dirty="0"/>
              <a:t>and best practices for responsible tailings management, and transparently </a:t>
            </a:r>
            <a:r>
              <a:rPr lang="en-GB" b="1" dirty="0"/>
              <a:t>disclosing auditing outcomes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GTMI will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Accredit auditors to evaluate and certify tailings facilities.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Review audit reports for completeness.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Publish summary audit reports and corrective action plans on this website.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Provide technical advice on interpretation and implementation of the GISTM</a:t>
            </a:r>
          </a:p>
        </p:txBody>
      </p:sp>
    </p:spTree>
    <p:extLst>
      <p:ext uri="{BB962C8B-B14F-4D97-AF65-F5344CB8AC3E}">
        <p14:creationId xmlns:p14="http://schemas.microsoft.com/office/powerpoint/2010/main" val="33478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770009-9DBB-B2FA-788B-9E0520FB7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3CFC597-FFF4-B333-D1CF-011CD0FD219E}"/>
              </a:ext>
            </a:extLst>
          </p:cNvPr>
          <p:cNvSpPr txBox="1"/>
          <p:nvPr/>
        </p:nvSpPr>
        <p:spPr>
          <a:xfrm>
            <a:off x="323556" y="366069"/>
            <a:ext cx="715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4071"/>
                </a:solidFill>
                <a:effectLst/>
                <a:uLnTx/>
                <a:uFillTx/>
                <a:latin typeface="Poppins" panose="00000500000000000000" pitchFamily="50" charset="0"/>
                <a:ea typeface="+mn-ea"/>
                <a:cs typeface="Poppins" panose="00000500000000000000" pitchFamily="50" charset="0"/>
              </a:rPr>
              <a:t>GTMI Governance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193CD98-A21B-9E45-A7E4-00249F53ADC4}"/>
              </a:ext>
            </a:extLst>
          </p:cNvPr>
          <p:cNvSpPr txBox="1"/>
          <p:nvPr/>
        </p:nvSpPr>
        <p:spPr>
          <a:xfrm>
            <a:off x="209843" y="1567677"/>
            <a:ext cx="69110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Not-for-profit</a:t>
            </a:r>
            <a:r>
              <a:rPr lang="en-GB" dirty="0"/>
              <a:t> organisation</a:t>
            </a:r>
          </a:p>
          <a:p>
            <a:endParaRPr lang="en-GB" dirty="0"/>
          </a:p>
          <a:p>
            <a:r>
              <a:rPr lang="en-GB" dirty="0"/>
              <a:t>Governed by a </a:t>
            </a:r>
            <a:r>
              <a:rPr lang="en-GB" b="1" dirty="0"/>
              <a:t>multi-stakeholder board </a:t>
            </a:r>
            <a:r>
              <a:rPr lang="en-GB" dirty="0"/>
              <a:t>comprising up to 9 members from the following industries and communities: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Mining Industry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Potentially affected communities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Indigenous Peoples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Investment community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Insurance &amp; Banking Industry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Technical and Academic community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Environmental Experts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Workforce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Regulatory Bodies</a:t>
            </a:r>
          </a:p>
          <a:p>
            <a:endParaRPr lang="en-AU" dirty="0"/>
          </a:p>
          <a:p>
            <a:r>
              <a:rPr lang="en-AU" dirty="0"/>
              <a:t>A </a:t>
            </a:r>
            <a:r>
              <a:rPr lang="en-AU" b="1" dirty="0"/>
              <a:t>Technical Committee </a:t>
            </a:r>
            <a:r>
              <a:rPr lang="en-AU" dirty="0"/>
              <a:t>will be established to oversee technical matters.</a:t>
            </a:r>
          </a:p>
        </p:txBody>
      </p:sp>
    </p:spTree>
    <p:extLst>
      <p:ext uri="{BB962C8B-B14F-4D97-AF65-F5344CB8AC3E}">
        <p14:creationId xmlns:p14="http://schemas.microsoft.com/office/powerpoint/2010/main" val="120364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22BBC9-24DC-4372-CFDB-14D2313C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A28284D-0A46-6A96-5C72-CA7E6944B9A3}"/>
              </a:ext>
            </a:extLst>
          </p:cNvPr>
          <p:cNvSpPr txBox="1"/>
          <p:nvPr/>
        </p:nvSpPr>
        <p:spPr>
          <a:xfrm>
            <a:off x="281354" y="1119783"/>
            <a:ext cx="10944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In-progress: Board establishment</a:t>
            </a:r>
          </a:p>
          <a:p>
            <a:r>
              <a:rPr lang="en-GB" dirty="0"/>
              <a:t>In-progress: CEO recruitment</a:t>
            </a:r>
          </a:p>
          <a:p>
            <a:r>
              <a:rPr lang="en-GB" dirty="0"/>
              <a:t>Next steps: Technical Committee establishment, Chief Technical Officer recruitment</a:t>
            </a:r>
          </a:p>
          <a:p>
            <a:r>
              <a:rPr lang="en-GB" dirty="0"/>
              <a:t>Looking forward: Mining companies become GTMI signatories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5CEFEB4-DDB8-1213-A447-7F5D5946977F}"/>
              </a:ext>
            </a:extLst>
          </p:cNvPr>
          <p:cNvSpPr txBox="1"/>
          <p:nvPr/>
        </p:nvSpPr>
        <p:spPr>
          <a:xfrm>
            <a:off x="323556" y="366069"/>
            <a:ext cx="9826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4071"/>
                </a:solidFill>
                <a:effectLst/>
                <a:uLnTx/>
                <a:uFillTx/>
                <a:latin typeface="Poppins" panose="00000500000000000000" pitchFamily="50" charset="0"/>
                <a:ea typeface="+mn-ea"/>
                <a:cs typeface="Poppins" panose="00000500000000000000" pitchFamily="50" charset="0"/>
              </a:rPr>
              <a:t>GTMI status update</a:t>
            </a:r>
          </a:p>
        </p:txBody>
      </p:sp>
    </p:spTree>
    <p:extLst>
      <p:ext uri="{BB962C8B-B14F-4D97-AF65-F5344CB8AC3E}">
        <p14:creationId xmlns:p14="http://schemas.microsoft.com/office/powerpoint/2010/main" val="361510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4000C-2808-B614-D982-1B98E7FA3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047AFF3-AAFC-5590-5E7D-D9A2F4AB2CE3}"/>
              </a:ext>
            </a:extLst>
          </p:cNvPr>
          <p:cNvSpPr txBox="1"/>
          <p:nvPr/>
        </p:nvSpPr>
        <p:spPr>
          <a:xfrm>
            <a:off x="323556" y="366069"/>
            <a:ext cx="715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4071"/>
                </a:solidFill>
                <a:effectLst/>
                <a:uLnTx/>
                <a:uFillTx/>
                <a:latin typeface="Poppins" panose="00000500000000000000" pitchFamily="50" charset="0"/>
                <a:ea typeface="+mn-ea"/>
                <a:cs typeface="Poppins" panose="00000500000000000000" pitchFamily="50" charset="0"/>
              </a:rPr>
              <a:t>GTMI: Becoming a Signatory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04D0D91-0317-6E16-3A92-CEA83B495E51}"/>
              </a:ext>
            </a:extLst>
          </p:cNvPr>
          <p:cNvSpPr txBox="1"/>
          <p:nvPr/>
        </p:nvSpPr>
        <p:spPr>
          <a:xfrm>
            <a:off x="209843" y="1567677"/>
            <a:ext cx="691104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Mining companies will become signatories, and commit to responsible tailings management:</a:t>
            </a:r>
          </a:p>
          <a:p>
            <a:endParaRPr lang="en-AU" dirty="0"/>
          </a:p>
          <a:p>
            <a:pPr lvl="0">
              <a:spcAft>
                <a:spcPts val="600"/>
              </a:spcAft>
            </a:pPr>
            <a:r>
              <a:rPr lang="en-ZA" b="1" dirty="0"/>
              <a:t>Conformance </a:t>
            </a:r>
            <a:r>
              <a:rPr lang="en-ZA" dirty="0"/>
              <a:t>to the GISTM and sharing implementation lessons to inform periodic updates to the Standard</a:t>
            </a:r>
            <a:endParaRPr lang="en-AU" dirty="0"/>
          </a:p>
          <a:p>
            <a:pPr lvl="0">
              <a:spcAft>
                <a:spcPts val="600"/>
              </a:spcAft>
            </a:pPr>
            <a:r>
              <a:rPr lang="en-ZA" b="1" dirty="0"/>
              <a:t>Continuous improvement </a:t>
            </a:r>
            <a:r>
              <a:rPr lang="en-ZA" dirty="0"/>
              <a:t>in tailings management practices </a:t>
            </a:r>
          </a:p>
          <a:p>
            <a:pPr lvl="0">
              <a:spcAft>
                <a:spcPts val="600"/>
              </a:spcAft>
            </a:pPr>
            <a:r>
              <a:rPr lang="en-ZA" b="1" dirty="0"/>
              <a:t>Enhanced communication with stakeholders </a:t>
            </a:r>
            <a:endParaRPr lang="en-AU" dirty="0"/>
          </a:p>
          <a:p>
            <a:pPr lvl="0">
              <a:spcAft>
                <a:spcPts val="600"/>
              </a:spcAft>
            </a:pPr>
            <a:r>
              <a:rPr lang="en-ZA" b="1" dirty="0"/>
              <a:t>Public disclosure and transparency</a:t>
            </a:r>
            <a:r>
              <a:rPr lang="en-ZA" dirty="0"/>
              <a:t> through the GTMI</a:t>
            </a:r>
          </a:p>
          <a:p>
            <a:pPr lvl="0"/>
            <a:endParaRPr lang="en-ZA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/>
              <a:t>Social licence to operate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/>
              <a:t>Relationship with regulators and affected communities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/>
              <a:t>Investor confidence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/>
              <a:t>Potential for improved access to preferred insurance coverage</a:t>
            </a:r>
            <a:endParaRPr lang="en-ZA" dirty="0"/>
          </a:p>
          <a:p>
            <a:pPr lvl="0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808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5970-445D-53C2-F188-06014AA5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>
                <a:solidFill>
                  <a:srgbClr val="004071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GTMI: Becoming a Signatory</a:t>
            </a:r>
            <a:br>
              <a:rPr lang="pt-BR" sz="3600" b="1" dirty="0">
                <a:solidFill>
                  <a:srgbClr val="004071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B9EF0-EA9E-A2E1-5CED-3AAAAC9DA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0AA42-0AEF-7244-8F50-F78D0CFC9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8" y="1027906"/>
            <a:ext cx="12054250" cy="583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3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7C15-D2EF-4C93-9B29-6DA73E1E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>
                <a:latin typeface="Poppins" panose="00000500000000000000" pitchFamily="2" charset="0"/>
                <a:cs typeface="Poppins" panose="00000500000000000000" pitchFamily="2" charset="0"/>
              </a:rPr>
              <a:t>ICMM Members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BE1D910-81FD-4F0B-1D85-D53EAD699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r>
              <a:rPr lang="en-GB">
                <a:latin typeface="Poppins" panose="00000500000000000000" pitchFamily="2" charset="0"/>
                <a:cs typeface="Poppins" panose="00000500000000000000" pitchFamily="2" charset="0"/>
              </a:rPr>
              <a:t>ICMM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9DD7E6B-C13C-9495-42E5-1C815DBEB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  <a:ea typeface="Roboto" pitchFamily="2" charset="0"/>
              </a:defRPr>
            </a:lvl1pPr>
          </a:lstStyle>
          <a:p>
            <a:fld id="{FB16AA9A-AFE6-4901-A70C-4F1A87BEB784}" type="slidenum">
              <a:rPr lang="en-GB" smtClean="0">
                <a:latin typeface="Poppins" panose="00000500000000000000" pitchFamily="2" charset="0"/>
                <a:cs typeface="Poppins" panose="00000500000000000000" pitchFamily="2" charset="0"/>
              </a:rPr>
              <a:pPr/>
              <a:t>9</a:t>
            </a:fld>
            <a:endParaRPr lang="en-GB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2D5765-6CBE-EE06-490D-B7D019B2F448}"/>
              </a:ext>
            </a:extLst>
          </p:cNvPr>
          <p:cNvSpPr txBox="1"/>
          <p:nvPr/>
        </p:nvSpPr>
        <p:spPr>
          <a:xfrm>
            <a:off x="300038" y="1189596"/>
            <a:ext cx="11591925" cy="9995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dirty="0">
                <a:solidFill>
                  <a:schemeClr val="tx2"/>
                </a:solidFill>
                <a:latin typeface="Poppins" panose="00000500000000000000" pitchFamily="2" charset="0"/>
                <a:ea typeface="Roboto" pitchFamily="2" charset="0"/>
                <a:cs typeface="Poppins" panose="00000500000000000000" pitchFamily="2" charset="0"/>
              </a:rPr>
              <a:t>ICMM brings together a third of the mining and metals sector to drive leadership, action, and innovation. Members set the standard for responsibly produced minerals and metals in a safe, just and sustainable world.</a:t>
            </a:r>
          </a:p>
          <a:p>
            <a:pPr>
              <a:lnSpc>
                <a:spcPct val="90000"/>
              </a:lnSpc>
            </a:pPr>
            <a:endParaRPr lang="en-GB" dirty="0">
              <a:solidFill>
                <a:schemeClr val="tx2"/>
              </a:solidFill>
              <a:latin typeface="Poppins" panose="00000500000000000000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368F52-B85B-F80B-D45B-77C9D7BC99F3}"/>
              </a:ext>
            </a:extLst>
          </p:cNvPr>
          <p:cNvGrpSpPr>
            <a:grpSpLocks noChangeAspect="1"/>
          </p:cNvGrpSpPr>
          <p:nvPr/>
        </p:nvGrpSpPr>
        <p:grpSpPr>
          <a:xfrm>
            <a:off x="1243827" y="1976188"/>
            <a:ext cx="9285041" cy="4600163"/>
            <a:chOff x="1297572" y="1163725"/>
            <a:chExt cx="5948567" cy="29471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8ED1490A-1A17-F3C2-1367-46E589435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rgbClr val="00C8AA">
                  <a:tint val="45000"/>
                  <a:satMod val="400000"/>
                </a:srgbClr>
              </a:duotone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1297572" y="1260794"/>
              <a:ext cx="5948567" cy="285007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C2FF306-C3E7-B4B1-F993-B3E1EFC2C5C8}"/>
                </a:ext>
              </a:extLst>
            </p:cNvPr>
            <p:cNvGrpSpPr/>
            <p:nvPr/>
          </p:nvGrpSpPr>
          <p:grpSpPr>
            <a:xfrm>
              <a:off x="1328144" y="1163725"/>
              <a:ext cx="5765430" cy="455853"/>
              <a:chOff x="1328144" y="1163725"/>
              <a:chExt cx="5765430" cy="455853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AF8924A3-7D6F-93E5-26F3-F1BD26590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94224" y="116372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2A9DA09-3B52-8CA6-04F4-9ADEA18E2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77264" y="116372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217543D-9F75-EE46-3EED-AAA8F96D69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8144" y="116372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70596B9E-68A7-A35E-4BB4-0C59CB26F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60305" y="116372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3A28C387-E939-6F40-26C6-3ADC3E8E29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11315" y="1163753"/>
                <a:ext cx="1033138" cy="455796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4DF2DE-508C-4C64-F85B-1769E5001A6B}"/>
                </a:ext>
              </a:extLst>
            </p:cNvPr>
            <p:cNvGrpSpPr/>
            <p:nvPr/>
          </p:nvGrpSpPr>
          <p:grpSpPr>
            <a:xfrm>
              <a:off x="1328144" y="2266211"/>
              <a:ext cx="5765430" cy="455853"/>
              <a:chOff x="1328144" y="2180275"/>
              <a:chExt cx="5765430" cy="455853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E1AAF3F-FA25-19CD-9653-22E1A5EF9C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60305" y="218027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C6ABFB1F-B8A2-343D-1B89-F6BF96EDD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8144" y="218027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726A103-1231-E928-E5C3-E0C56E98A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11217" y="218027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5D71FD1-76AF-534A-F41F-F461739ED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94290" y="2180275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2B64D0DE-A378-5C03-5F35-A63EE3D59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77363" y="2180303"/>
                <a:ext cx="1033138" cy="455796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26E82D1-AA3A-2BC7-696C-70F8606ABE08}"/>
                </a:ext>
              </a:extLst>
            </p:cNvPr>
            <p:cNvGrpSpPr/>
            <p:nvPr/>
          </p:nvGrpSpPr>
          <p:grpSpPr>
            <a:xfrm>
              <a:off x="1328145" y="2817412"/>
              <a:ext cx="5795430" cy="1177731"/>
              <a:chOff x="1328145" y="2604566"/>
              <a:chExt cx="5795430" cy="1177731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4AE96EF-087B-8F5C-475C-9EC6B6ACAA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992586" y="3193758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AD4DFDD3-E5B1-0865-2CEC-8BBF3EB9CE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9602" y="3224072"/>
                <a:ext cx="1033139" cy="455796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8759D4EA-F77E-D232-61C6-B47EC416A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8145" y="3232464"/>
                <a:ext cx="1033137" cy="455795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D773C35-E53A-892B-BC72-7C932C3178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391855" y="3173277"/>
                <a:ext cx="1380447" cy="609020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32CA66C-E643-94A4-8D5A-E04FD1B44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90437" y="2604566"/>
                <a:ext cx="1033138" cy="455796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20C761D-E763-3244-95D7-22F1839DDF20}"/>
                </a:ext>
              </a:extLst>
            </p:cNvPr>
            <p:cNvGrpSpPr/>
            <p:nvPr/>
          </p:nvGrpSpPr>
          <p:grpSpPr>
            <a:xfrm>
              <a:off x="1328144" y="2817454"/>
              <a:ext cx="4639729" cy="486926"/>
              <a:chOff x="1328144" y="2704776"/>
              <a:chExt cx="4639729" cy="486926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C678776-E877-98DD-D909-239FD985B5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72485" y="2707633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ABAC541-0D7F-A32C-11CE-E23E1FBE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8144" y="2704776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CA8D8A4A-28EA-9F4A-3838-20994B1E85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90394" y="2704804"/>
                <a:ext cx="1033138" cy="455796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13F5BA1-DD2E-A16B-2B88-FDF341EC3E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934604" y="2735849"/>
                <a:ext cx="1033269" cy="455853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07E0A89-E4D0-69A5-097A-C40194730A11}"/>
                </a:ext>
              </a:extLst>
            </p:cNvPr>
            <p:cNvGrpSpPr/>
            <p:nvPr/>
          </p:nvGrpSpPr>
          <p:grpSpPr>
            <a:xfrm>
              <a:off x="1328144" y="1714968"/>
              <a:ext cx="5765430" cy="455853"/>
              <a:chOff x="1328144" y="1681770"/>
              <a:chExt cx="5765430" cy="45585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A32FCB3-164B-40BA-491B-149DA88BC7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11184" y="1681770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A626256-C40E-26A2-B2AD-889EB2B2C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77264" y="1681770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CBC8ECA-E196-8511-C0D8-07CF1B3F4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60305" y="1681770"/>
                <a:ext cx="1033269" cy="45585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3E116C10-17E0-3DF8-E8F5-A9BE220DD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28144" y="1681798"/>
                <a:ext cx="1033138" cy="455796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091578F-FDEC-5248-163A-A0ACB046E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94224" y="1681770"/>
                <a:ext cx="1033269" cy="4558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6439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CMM">
  <a:themeElements>
    <a:clrScheme name="ICMM">
      <a:dk1>
        <a:srgbClr val="003C3C"/>
      </a:dk1>
      <a:lt1>
        <a:sysClr val="window" lastClr="FFFFFF"/>
      </a:lt1>
      <a:dk2>
        <a:srgbClr val="003C3C"/>
      </a:dk2>
      <a:lt2>
        <a:srgbClr val="B4E1D7"/>
      </a:lt2>
      <a:accent1>
        <a:srgbClr val="003C3C"/>
      </a:accent1>
      <a:accent2>
        <a:srgbClr val="00C8AA"/>
      </a:accent2>
      <a:accent3>
        <a:srgbClr val="B4E1D7"/>
      </a:accent3>
      <a:accent4>
        <a:srgbClr val="EBE623"/>
      </a:accent4>
      <a:accent5>
        <a:srgbClr val="FF5A5A"/>
      </a:accent5>
      <a:accent6>
        <a:srgbClr val="5F7878"/>
      </a:accent6>
      <a:hlink>
        <a:srgbClr val="00C8AA"/>
      </a:hlink>
      <a:folHlink>
        <a:srgbClr val="5F7878"/>
      </a:folHlink>
    </a:clrScheme>
    <a:fontScheme name="ICMM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F0712286-C68D-4B0D-A641-3BDC7BEFAAA2}" vid="{B5B96387-766B-4306-B4DB-549DBF5ADC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5BA12D314A9949BE9CBC0E7CB6C994" ma:contentTypeVersion="12" ma:contentTypeDescription="Create a new document." ma:contentTypeScope="" ma:versionID="bc48915d4d706c1c98c8ba97456e5d46">
  <xsd:schema xmlns:xsd="http://www.w3.org/2001/XMLSchema" xmlns:xs="http://www.w3.org/2001/XMLSchema" xmlns:p="http://schemas.microsoft.com/office/2006/metadata/properties" xmlns:ns2="36b720fb-722f-40f7-a51a-4133b1e376fe" xmlns:ns3="1d4910cd-0a50-4dbd-bc21-75a5e195189a" targetNamespace="http://schemas.microsoft.com/office/2006/metadata/properties" ma:root="true" ma:fieldsID="c380e61b99b7300b3fc34f0966051d82" ns2:_="" ns3:_="">
    <xsd:import namespace="36b720fb-722f-40f7-a51a-4133b1e376fe"/>
    <xsd:import namespace="1d4910cd-0a50-4dbd-bc21-75a5e19518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720fb-722f-40f7-a51a-4133b1e37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e7034ae-9472-4cd5-b183-8d4d20959f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910cd-0a50-4dbd-bc21-75a5e19518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63fc3e1-84fa-480b-8203-7ddb6705fb76}" ma:internalName="TaxCatchAll" ma:showField="CatchAllData" ma:web="1d4910cd-0a50-4dbd-bc21-75a5e19518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4910cd-0a50-4dbd-bc21-75a5e195189a" xsi:nil="true"/>
    <lcf76f155ced4ddcb4097134ff3c332f xmlns="36b720fb-722f-40f7-a51a-4133b1e376f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F6D9F0-82B2-422C-8A2D-3D80F3583F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b720fb-722f-40f7-a51a-4133b1e376fe"/>
    <ds:schemaRef ds:uri="1d4910cd-0a50-4dbd-bc21-75a5e19518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FBEE94-3400-411B-A3C0-44D66ECF2A4D}">
  <ds:schemaRefs>
    <ds:schemaRef ds:uri="http://schemas.microsoft.com/office/2006/metadata/properties"/>
    <ds:schemaRef ds:uri="http://schemas.microsoft.com/office/infopath/2007/PartnerControls"/>
    <ds:schemaRef ds:uri="1d4910cd-0a50-4dbd-bc21-75a5e195189a"/>
    <ds:schemaRef ds:uri="36b720fb-722f-40f7-a51a-4133b1e376fe"/>
  </ds:schemaRefs>
</ds:datastoreItem>
</file>

<file path=customXml/itemProps3.xml><?xml version="1.0" encoding="utf-8"?>
<ds:datastoreItem xmlns:ds="http://schemas.openxmlformats.org/officeDocument/2006/customXml" ds:itemID="{C86E7F23-4423-41E6-A58C-1C8072754C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458</Words>
  <Application>Microsoft Office PowerPoint</Application>
  <PresentationFormat>Widescreen</PresentationFormat>
  <Paragraphs>81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Arial</vt:lpstr>
      <vt:lpstr>Avenir Next LT Pro</vt:lpstr>
      <vt:lpstr>Avenir Next LT Pro Demi</vt:lpstr>
      <vt:lpstr>Calibri</vt:lpstr>
      <vt:lpstr>Calibri Light</vt:lpstr>
      <vt:lpstr>Poppins</vt:lpstr>
      <vt:lpstr>Roboto</vt:lpstr>
      <vt:lpstr>Wingdings</vt:lpstr>
      <vt:lpstr>Tema do Office</vt:lpstr>
      <vt:lpstr>ICMM</vt:lpstr>
      <vt:lpstr>PowerPoint Presentation</vt:lpstr>
      <vt:lpstr>Timeline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GTMI: Becoming a Signatory </vt:lpstr>
      <vt:lpstr>ICMM Members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</dc:creator>
  <cp:lastModifiedBy>John Howchin</cp:lastModifiedBy>
  <cp:revision>13</cp:revision>
  <dcterms:created xsi:type="dcterms:W3CDTF">2025-02-25T12:31:24Z</dcterms:created>
  <dcterms:modified xsi:type="dcterms:W3CDTF">2025-07-28T07:48:41Z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0x010100625BA12D314A9949BE9CBC0E7CB6C994</vt:lpwstr>
  </property>
  <property fmtid="{D5CDD505-2E9C-101B-9397-08002B2CF9AE}" pid="3" name="MediaServiceImageTags">
    <vt:lpwstr/>
  </property>
</Properties>
</file>